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84" r:id="rId5"/>
    <p:sldId id="286" r:id="rId6"/>
    <p:sldId id="287" r:id="rId7"/>
    <p:sldId id="261" r:id="rId8"/>
    <p:sldId id="299" r:id="rId9"/>
    <p:sldId id="296" r:id="rId10"/>
    <p:sldId id="288" r:id="rId11"/>
    <p:sldId id="301" r:id="rId12"/>
    <p:sldId id="262" r:id="rId13"/>
    <p:sldId id="300" r:id="rId14"/>
    <p:sldId id="305" r:id="rId15"/>
    <p:sldId id="294" r:id="rId16"/>
    <p:sldId id="298" r:id="rId17"/>
    <p:sldId id="302" r:id="rId18"/>
    <p:sldId id="303" r:id="rId19"/>
    <p:sldId id="295" r:id="rId20"/>
    <p:sldId id="304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899" autoAdjust="0"/>
  </p:normalViewPr>
  <p:slideViewPr>
    <p:cSldViewPr snapToGrid="0" snapToObjects="1" showGuides="1">
      <p:cViewPr varScale="1">
        <p:scale>
          <a:sx n="81" d="100"/>
          <a:sy n="81" d="100"/>
        </p:scale>
        <p:origin x="907" y="58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bika Acharya" userId="b5767f80a2689021" providerId="LiveId" clId="{12AB81F2-FF93-47BD-A8F8-DFAB39E94A34}"/>
    <pc:docChg chg="modSld">
      <pc:chgData name="Ambika Acharya" userId="b5767f80a2689021" providerId="LiveId" clId="{12AB81F2-FF93-47BD-A8F8-DFAB39E94A34}" dt="2025-06-18T04:10:26.789" v="11"/>
      <pc:docMkLst>
        <pc:docMk/>
      </pc:docMkLst>
      <pc:sldChg chg="modAnim">
        <pc:chgData name="Ambika Acharya" userId="b5767f80a2689021" providerId="LiveId" clId="{12AB81F2-FF93-47BD-A8F8-DFAB39E94A34}" dt="2025-06-18T04:10:26.789" v="11"/>
        <pc:sldMkLst>
          <pc:docMk/>
          <pc:sldMk cId="1502737947" sldId="300"/>
        </pc:sldMkLst>
      </pc:sldChg>
      <pc:sldChg chg="modAnim">
        <pc:chgData name="Ambika Acharya" userId="b5767f80a2689021" providerId="LiveId" clId="{12AB81F2-FF93-47BD-A8F8-DFAB39E94A34}" dt="2025-06-18T03:55:59.330" v="7"/>
        <pc:sldMkLst>
          <pc:docMk/>
          <pc:sldMk cId="2913265914" sldId="30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6:52:21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87 24575,'-2'3'0,"0"0"0,-1 0 0,1 1 0,1-1 0,-1 0 0,0 1 0,-1 4 0,2-5 0,0 1 0,-1-1 0,1 0 0,-1 0 0,0 0 0,0 0 0,-3 4 0,5-7 0,0 0 0,0 1 0,0-1 0,0 0 0,0 0 0,0 0 0,-1 0 0,1 0 0,0 0 0,0 0 0,0 0 0,0 0 0,0 0 0,0 0 0,0 1 0,0-1 0,0 0 0,0 0 0,0 0 0,-1 0 0,1 0 0,0 0 0,0 0 0,0 0 0,0 0 0,0 0 0,0 0 0,0 0 0,0 0 0,-1 0 0,1 0 0,0 0 0,0 0 0,0 0 0,0 0 0,0 0 0,0 0 0,0 0 0,0 0 0,-1 0 0,1-1 0,0 1 0,0 0 0,0 0 0,0 0 0,0 0 0,0 0 0,0 0 0,0 0 0,0 0 0,0 0 0,0 0 0,0 0 0,0-1 0,-1 1 0,1 0 0,0 0 0,0 0 0,0 0 0,0 0 0,0 0 0,0-12 0,3-10 0,12-91 0,-16 129-107,1-5-145,0-1 0,0 0 1,1 1-1,2 9 1,1-4-6575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6:52:33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301 252 24575,'-1'0'0,"0"0"0,0-1 0,0 1 0,1-1 0,-1 1 0,0-1 0,0 1 0,0-1 0,0 1 0,1-1 0,-1 0 0,0 0 0,1 1 0,-1-1 0,1 0 0,-1 0 0,0 0 0,1 0 0,0 0 0,-1 1 0,1-1 0,0 0 0,-1 0 0,1 0 0,0 0 0,0 0 0,0-2 0,-4-32 0,4 31 0,-1 0 0,1 0 0,0 0 0,-1 1 0,0-1 0,0 0 0,0 0 0,0 0 0,-1 0 0,1 1 0,-4-7 0,4 9 0,0 1 0,1-1 0,-1 0 0,0 1 0,1-1 0,-1 1 0,0-1 0,0 0 0,1 1 0,-1 0 0,0-1 0,0 1 0,0 0 0,0-1 0,0 1 0,1 0 0,-1 0 0,0 0 0,-2-1 0,1 2 0,0-1 0,0 0 0,1 1 0,-1-1 0,0 1 0,0 0 0,0 0 0,1 0 0,-1 0 0,0 0 0,1 0 0,-1 0 0,-1 2 0,0-1 0,1 1 0,-1 0 0,1 0 0,0 0 0,-1 0 0,1 1 0,1-1 0,-1 0 0,0 1 0,1-1 0,0 1 0,0 0 0,0 0 0,-1 5 0,0 53 0,4-67 0,-1 0 0,1 1 0,1-1 0,-1 1 0,0 0 0,1 0 0,0 0 0,0 0 0,0 0 0,4-3 0,44-46 0,-48 48 0,1 0 0,-1 0 0,0-1 0,-1 1 0,1-1 0,-1 0 0,2-9 0,-1 5 0,-2 16 0,-1 62 0,-3 34 0,4-101 0,-1 1 0,-1-1 0,1 0 0,0 1 0,0-1 0,0 1 0,-1-1 0,1 0 0,-1 1 0,1-1 0,-1 0 0,1 0 0,-1 1 0,0-1 0,0 0 0,0 0 0,1 0 0,-1 0 0,0 0 0,0 0 0,0 0 0,-1 0 0,1 0 0,0-1 0,-2 2 0,2-2 0,1 0 0,-1 0 0,0 0 0,1 0 0,-1 0 0,1 0 0,-1 0 0,1 0 0,-1 0 0,1 0 0,-1 0 0,1 0 0,-1-1 0,1 1 0,-1 0 0,1 0 0,-1-1 0,1 1 0,0 0 0,-1-1 0,1 1 0,-1-1 0,0 0 0,-6-20 0,7 11 0,1 1 0,-1 0 0,1-1 0,1 1 0,3-10 0,3-27 0,-7 30 0,1-1 0,1 1 0,5-20 0,-58 70 0,-36 24 0,84-57 0,1 0 0,-1-1 0,1 1 0,-1 0 0,0 0 0,1-1 0,-1 1 0,0-1 0,1 1 0,-1-1 0,0 0 0,1 1 0,-3-1 0,3 0 0,0-1 0,1 1 0,-1 0 0,0 0 0,0-1 0,1 1 0,-1 0 0,0-1 0,1 1 0,-1-1 0,0 1 0,1-1 0,-1 1 0,1-1 0,-1 1 0,0-1 0,1 1 0,0-1 0,-1 0 0,0-1 0,-1-3 0,0-1 0,1 1 0,-1-1 0,1 0 0,0 0 0,0-8 0,1 9 0,0 1 0,-1 0 0,1-1 0,-1 1 0,0-1 0,0 1 0,-3-7 0,4 11 0,-1 0 0,1 0 0,0 0 0,-1 0 0,1-1 0,0 1 0,-1 0 0,1 0 0,0 0 0,-1 0 0,1 0 0,0 0 0,-1 0 0,1 0 0,0 0 0,-1 0 0,1 0 0,-1 0 0,1 0 0,0 0 0,-1 0 0,1 0 0,0 0 0,-1 1 0,1-1 0,0 0 0,-1 0 0,1 0 0,0 0 0,0 1 0,-1-1 0,1 0 0,0 0 0,0 1 0,-1-1 0,1 0 0,0 1 0,0-1 0,0 0 0,-1 0 0,1 1 0,0-1 0,0 0 0,0 1 0,0 0 0,-10 17 0,9-17 0,-5 12 0,1 0 0,1 1 0,0 0 0,0 0 0,2 0 0,0 1 0,-1 24 0,3-36 0,2-45 0,-3-54 0,1 94 0,0 0 0,0 1 0,-1-1 0,1 1 0,0-1 0,0 1 0,-1-1 0,1 1 0,-1-1 0,1 1 0,-1-1 0,0 1 0,0 0 0,0-1 0,1 1 0,-1 0 0,0-1 0,-1 1 0,1 0 0,0 0 0,0 0 0,0 0 0,-2-1 0,2 2 0,1 0 0,-1 0 0,1 0 0,-1 0 0,1 0 0,-1 0 0,1 0 0,-1 0 0,1 0 0,-1 0 0,1 0 0,-1 1 0,1-1 0,-1 0 0,1 0 0,0 0 0,-1 1 0,1-1 0,-1 0 0,1 0 0,-1 1 0,1-1 0,0 0 0,-1 1 0,1 0 0,-9 20 0,5 8 0,2 0 0,1 0 0,1 0 0,4 30 0,-3-53 0,1 0 0,-1 1 0,1-2 0,0 1 0,0 0 0,5 9 0,-5-12 0,-1 0 0,1-1 0,0 1 0,0 0 0,0-1 0,0 1 0,0-1 0,0 0 0,1 0 0,-1 0 0,1 0 0,0 0 0,-1 0 0,4 1 0,-5-3 0,-1 0 0,1 0 0,-1 0 0,1-1 0,-1 1 0,1 0 0,-1 0 0,1 0 0,-1-1 0,0 1 0,1 0 0,-1 0 0,1-1 0,-1 1 0,0 0 0,1-1 0,-1 1 0,0 0 0,1-1 0,-1 1 0,0-1 0,0 1 0,1-1 0,-1 1 0,0 0 0,0-1 0,0 1 0,1-1 0,-1 1 0,0-1 0,0 1 0,0-1 0,0 1 0,0-1 0,0 1 0,0-1 0,0 0 0,1-24 0,-1 23 0,1-9 0,1-1 0,0 1 0,1 0 0,0 0 0,0 0 0,1 0 0,1 1 0,9-17 0,10-25 0,-22 125 0,-3-63 0,1-8 0,0 1 0,-1 0 0,1-1 0,0 1 0,0 0 0,0-1 0,1 1 0,-1 0 0,1-1 0,-1 1 0,3 4 0,2-7 0,-1-10 0,2-13 0,-5 21 0,3-11 0,1 0 0,1 1 0,0-1 0,1 1 0,0 0 0,1 1 0,9-11 0,-14 23 0,-1 10 0,-1 11 0,-2 14 0,0-14 0,2 40 0,-1-57 0,1 1 0,0-1 0,0 0 0,0 1 0,1-1 0,0 0 0,0 0 0,0 0 0,1 0 0,-1 0 0,1 0 0,5 5 0,-8-9 0,1 0 0,0-1 0,-1 1 0,1 0 0,0 0 0,-1-1 0,1 1 0,0 0 0,0-1 0,-1 1 0,1-1 0,0 1 0,0-1 0,0 1 0,0-1 0,0 0 0,0 1 0,0-1 0,0 0 0,0 0 0,0 0 0,0 0 0,0 0 0,0 0 0,0 0 0,0 0 0,0 0 0,1-1 0,0 0 0,-1 0 0,1 0 0,-1 0 0,0 0 0,1-1 0,-1 1 0,0 0 0,0-1 0,0 1 0,0-1 0,0 0 0,0 1 0,0-1 0,0-2 0,2-5 0,0 0 0,0-1 0,-1 0 0,1-15 0,-3 19 0,0 0 0,0-1 0,1 1 0,0 0 0,0-1 0,0 1 0,1 0 0,-1 0 0,4-7 0,-3 17 0,-1-1 0,0 1 0,0 0 0,0 0 0,0-1 0,-1 1 0,1 6 0,-3 37 0,1-35 0,0 0 0,0 0 0,1-1 0,1 1 0,0 0 0,6 21 0,-7-31 0,1-1 0,0 1 0,-1 0 0,1-1 0,0 1 0,0-1 0,0 0 0,0 1 0,0-1 0,1 0 0,-1 1 0,0-1 0,1 0 0,-1 0 0,0 0 0,1 0 0,0 0 0,-1-1 0,1 1 0,-1 0 0,1-1 0,0 1 0,-1-1 0,1 1 0,0-1 0,0 0 0,-1 0 0,1 0 0,0 0 0,0 0 0,-1 0 0,1-1 0,0 1 0,0 0 0,-1-1 0,1 1 0,0-1 0,-1 0 0,4-1 0,0-1 0,1 0 0,0 0 0,-1 0 0,1-1 0,-1 0 0,0 0 0,-1 0 0,1-1 0,7-8 0,1-7 0,0 0 0,11-24 0,-21 40 0,-1-1 0,0 1 0,0-1 0,-1 0 0,1 1 0,-1-1 0,0 0 0,-1 0 0,1 0 0,-1 0 0,0 0 0,0 0 0,0 0 0,-1 0 0,1 0 0,-1 0 0,-2-5 0,1 7 0,-1-1 0,1 1 0,-1 0 0,0 0 0,1 0 0,-1 0 0,-1 0 0,1 1 0,0-1 0,-1 1 0,1 0 0,-1 0 0,0 0 0,0 1 0,1-1 0,-1 1 0,0 0 0,0 0 0,-6-1 0,-10-1 0,1 1 0,-33 1 0,49 0 0,1 1 0,-1 0 0,0 0 0,0 1 0,0-1 0,0 1 0,0-1 0,1 1 0,-1 0 0,0 0 0,0 0 0,1 1 0,-1-1 0,1 0 0,-1 1 0,-1 2 0,3-3 0,0 1 0,0-1 0,0 1 0,0-1 0,1 1 0,-1 0 0,1-1 0,-1 1 0,1 0 0,0-1 0,-1 1 0,1 0 0,0 0 0,0-1 0,0 1 0,0 0 0,1 0 0,-1-1 0,0 1 0,1 0 0,-1 0 0,1-1 0,0 1 0,0-1 0,-1 1 0,1-1 0,2 3 0,5 11 0,0-1 0,18 23 0,-24-34 0,0 0 0,1-1 0,-1 1 0,0-1 0,1 1 0,0-1 0,-1 0 0,1 0 0,0 0 0,0 0 0,0-1 0,0 1 0,0-1 0,1 0 0,-1 0 0,0 0 0,1 0 0,-1 0 0,7-1 0,-8 0 0,-1 0 0,1-1 0,-1 1 0,0-1 0,1 0 0,-1 1 0,0-1 0,1 0 0,-1 0 0,0 0 0,0 0 0,0 0 0,0 0 0,0 0 0,0-1 0,0 1 0,0 0 0,0 0 0,0-1 0,-1 1 0,1-1 0,0 1 0,-1 0 0,0-1 0,1 1 0,-1-1 0,0 1 0,1-4 0,1-48 0,-3 45 0,1-3 0,-1 1 0,0 0 0,-1-1 0,-1 1 0,1 0 0,-7-13 0,8 19 0,-1 0 0,0 0 0,0 0 0,0 1 0,0-1 0,-1 1 0,1-1 0,-1 1 0,0 0 0,0-1 0,0 1 0,0 1 0,-1-1 0,1 1 0,-1-1 0,0 1 0,-7-3 0,11 5 0,-1-1 0,0 1 0,0 0 0,0 0 0,0 0 0,0-1 0,0 1 0,0 0 0,1 0 0,-1 0 0,0 1 0,0-1 0,0 0 0,0 0 0,0 0 0,0 1 0,1-1 0,-1 0 0,0 1 0,0-1 0,0 1 0,1-1 0,-1 1 0,-1 0 0,0 1 0,1 0 0,0 0 0,0 0 0,0-1 0,0 1 0,0 0 0,0 0 0,0 0 0,1 1 0,-1 2 0,-1 6 0,1 1 0,0 0 0,1 13 0,1-19 0,3 27 0,-4-33 0,0 1 0,0-1 0,0 0 0,0 1 0,0-1 0,0 0 0,1 1 0,-1-1 0,0 0 0,0 1 0,0-1 0,1 0 0,-1 0 0,0 1 0,0-1 0,0 0 0,1 0 0,-1 0 0,0 1 0,1-1 0,-1 0 0,0 0 0,0 0 0,1 0 0,-1 1 0,0-1 0,1 0 0,-1 0 0,1 0 0,10-13 0,-5 2 0,3-7 0,0 0 0,7-22 0,-14 35 0,-1 0 0,1 0 0,-1 0 0,0 0 0,-1 0 0,1 0 0,-1-1 0,0 1 0,0 0 0,-1 0 0,0 0 0,0 0 0,-3-10 0,4 14 0,0 0 0,-1 0 0,1-1 0,-1 1 0,1 0 0,-1 0 0,0 0 0,1 0 0,-1 0 0,0-1 0,0 1 0,0 1 0,0-1 0,0 0 0,0 0 0,0 0 0,0 0 0,0 1 0,-1-1 0,1 1 0,0-1 0,0 1 0,-1-1 0,0 1 0,0 0 0,0 0 0,0 0 0,0 0 0,1 1 0,-1-1 0,0 1 0,0-1 0,1 1 0,-1 0 0,0 0 0,1 0 0,-1 0 0,0 0 0,1 0 0,-2 2 0,-3 2 0,0 1 0,0 0 0,1 1 0,0-1 0,0 1 0,-6 12 0,5-6 0,1 0 0,0 0 0,-5 21 0,9-30 0,1 0 0,-1 0 0,1 0 0,0 0 0,0 0 0,0 0 0,0-1 0,1 5 0,0-6 0,-1-1 0,1 1 0,-1-1 0,1 0 0,0 1 0,-1-1 0,1 0 0,0 0 0,0 1 0,0-1 0,0 0 0,0 0 0,0 0 0,0 0 0,0 0 0,0 0 0,1 0 0,-1-1 0,0 1 0,1 0 0,0 0 0,1-1 0,-1 1 0,1-1 0,-1 0 0,1 0 0,-1 0 0,1-1 0,-1 1 0,1-1 0,-1 1 0,1-1 0,-1 0 0,0 0 0,1 0 0,-1 0 0,0 0 0,0 0 0,0-1 0,0 1 0,0-1 0,0 0 0,0 1 0,1-3 0,4-2 0,-1-1 0,-1 1 0,1-1 0,-1 0 0,6-10 0,-10 13 0,1 1 0,-1-1 0,0 1 0,0-1 0,0 0 0,-1 1 0,1-1 0,-1 0 0,0-6 0,0 9 0,0 0 0,0 0 0,0 0 0,0 0 0,-1 0 0,1 0 0,0 0 0,0 0 0,-1 0 0,1 1 0,0-1 0,-1 0 0,1 0 0,-1 0 0,1 0 0,-1 1 0,0-1 0,1 0 0,-1 1 0,0-1 0,1 0 0,-1 1 0,0-1 0,0 1 0,1-1 0,-1 1 0,0 0 0,0-1 0,0 1 0,0 0 0,0-1 0,1 1 0,-1 0 0,0 0 0,0 0 0,0 0 0,0 0 0,0 0 0,0 0 0,0 0 0,0 0 0,0 0 0,0 1 0,-1-1 0,-1 2 0,0-1 0,0 1 0,0-1 0,1 1 0,-1 0 0,0 0 0,0 1 0,1-1 0,0 0 0,-1 1 0,1 0 0,-3 4 0,-22 38 0,3 16-1365,19-43-5461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16:52:49.2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268 356 24569,'0'1'0,"1"1"0,0-1 0,0 2 0,1-1 0,0 0 0,1 2 0,0-1 0,1 1 0,0-1 0,1 1 0,0 0 0,1 0 0,0 0 0,1-1 0,0 1 0,1-1 0,0 1 0,1-2 0,-1 0 0,1 0 0,1 0 0,-1-1 0,2-1 0,-2 0 0,1-1 0,0 1 0,0-2 0,0 0 0,-2-2 0,2 1 0,-1-2 0,-1 1 0,0-2 0,-1 0 0,0-1 0,-1 0 0,-1 0 0,0-1 0,-1-1 0,-1-1 0,-1 1 0,0-1 0,-2 0 0,0-1 0,-1 1 0,-2-1 0,0 0 0,-1-1 0,-1 1 0,0 0 0,-2 0 0,-1 0 0,0 0 0,0 0 0,-2 1 0,0-1 0,-2 1 0,1 0 0,-1 1 0,0-1 0,-1 1 0,1 1 0,-1-1 0,0 2 0,-1-1 0,2 2 0,-2-1 0,1 1 0,0 0 0,1 0 0,0 1 0,0 0 0,0 1 0,0 0 0,2 0 0,0 1 0,0 0 0,1 0 0,0 0 0,1 1 0,1 0 0,1-1 0,-1 2 0,2-1 0,0 0 0,1 1 0,0-1 0,1 1 0,0 0 0,1 0 0,0 0 0,1 0 0,-1 1 0,1-1 0,1 0 0,0 0 0,0 2 0,0 0 0,0 0 0,0-1 0,-1 1 0,1 1 0,-1 0 0,0 1 0,0-1 0,-1 1 0,0 0 0,1 2 0,-2-1 0,0 1 0,0 1 0,0 0 0,-1 0 0,0 2 0,0 0 0,-1 0 0,0 1 0,0 1 0,0-1 0,0 3 0,-1-1 0,1 0 0,-1 1 0,1 1 0,0 0 0,0 1 0,-1 0 0,2 0 0,0 0 0,0 1 0,0 0 0,0-1 0,1 2 0,1-1 0,-1 0 0,3 0 0,-1 0 0,0 0 0,2-2 0,0 2 0,0-2 0,2 0 0,0 0 0,0-1 0,1 0 0,1-2 0,0 1 0,1-2 0,0 0 0,2-2 0,-1 1 0,1-2 0,0 0 0,1-2 0,-1 0 0,1-2 0,1 0 0,-1-1 0,0-1 0,1-1 0,-1 0 0,1-1 0,-1-1 0,0-1 0,0 0 0,0-1 0,-1 0 0,0-1 0,-1 0 0,0-2 0,1 1 0,-3 0 0,2-1 0,-3 1 0,1-1 0,0 0 0,-2 0 0,1 1 0,-1-1 0,-1 0 0,0 1 0,-1 1 0,1-1 0,-1 1 0,-1 0 0,0 2 0,0-1 0,0 1 0,0 0 0,0 1 0,-1 0 0,0 2 0,1-1 0,0 1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6/18/2025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.png"/><Relationship Id="rId7" Type="http://schemas.openxmlformats.org/officeDocument/2006/relationships/customXml" Target="../ink/ink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0.png"/><Relationship Id="rId5" Type="http://schemas.openxmlformats.org/officeDocument/2006/relationships/customXml" Target="../ink/ink1.xml"/><Relationship Id="rId10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551877"/>
            <a:ext cx="5390247" cy="2724723"/>
          </a:xfrm>
        </p:spPr>
        <p:txBody>
          <a:bodyPr/>
          <a:lstStyle/>
          <a:p>
            <a:r>
              <a:rPr lang="en-US" sz="4800" dirty="0"/>
              <a:t>Implementation of a Memristor Based 4-Bit ALU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3276600"/>
            <a:ext cx="4873752" cy="1566452"/>
          </a:xfrm>
        </p:spPr>
        <p:txBody>
          <a:bodyPr/>
          <a:lstStyle/>
          <a:p>
            <a:r>
              <a:rPr lang="en-US" dirty="0"/>
              <a:t>Ambika Acharya(</a:t>
            </a:r>
            <a:r>
              <a:rPr lang="en-IN" b="1" dirty="0"/>
              <a:t>12200321012</a:t>
            </a:r>
            <a:r>
              <a:rPr lang="en-US" dirty="0"/>
              <a:t>)</a:t>
            </a:r>
          </a:p>
          <a:p>
            <a:r>
              <a:rPr lang="en-US" dirty="0"/>
              <a:t>Jhumur Bera(</a:t>
            </a:r>
            <a:r>
              <a:rPr lang="en-IN" b="1" dirty="0"/>
              <a:t>12200322058</a:t>
            </a:r>
            <a:r>
              <a:rPr lang="en-US" dirty="0"/>
              <a:t>)</a:t>
            </a:r>
          </a:p>
          <a:p>
            <a:r>
              <a:rPr lang="en-US" dirty="0"/>
              <a:t>Priyanka Karmakar(</a:t>
            </a:r>
            <a:r>
              <a:rPr lang="en-IN" b="1" dirty="0"/>
              <a:t>12200321039</a:t>
            </a:r>
            <a:r>
              <a:rPr lang="en-IN" dirty="0"/>
              <a:t>)</a:t>
            </a:r>
          </a:p>
          <a:p>
            <a:r>
              <a:rPr lang="en-US" dirty="0"/>
              <a:t>Trisha Dutta(</a:t>
            </a:r>
            <a:r>
              <a:rPr lang="en-IN" b="1" dirty="0"/>
              <a:t>12200322061</a:t>
            </a:r>
            <a:r>
              <a:rPr lang="en-US" dirty="0"/>
              <a:t>)</a:t>
            </a:r>
          </a:p>
          <a:p>
            <a:r>
              <a:rPr lang="en-US" dirty="0"/>
              <a:t>Under the supervision of </a:t>
            </a:r>
            <a:r>
              <a:rPr lang="en-US" dirty="0" err="1"/>
              <a:t>Dr.Pravanjan</a:t>
            </a:r>
            <a:r>
              <a:rPr lang="en-US" dirty="0"/>
              <a:t> Samanta</a:t>
            </a:r>
          </a:p>
          <a:p>
            <a:r>
              <a:rPr lang="en-US" sz="2400" b="1" dirty="0">
                <a:latin typeface="Arial Black" panose="020B0A04020102020204" pitchFamily="34" charset="0"/>
              </a:rPr>
              <a:t>Group-13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B69F222-563B-62D5-861D-0C1A9649EF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099" r="110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F2F9-6831-CB5C-8F7B-0042F3CE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Memristor Ratio Logic</a:t>
            </a:r>
            <a:r>
              <a:rPr lang="en-US" sz="2000" dirty="0"/>
              <a:t>[4]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7AC35-16FB-1C40-1AFA-959BD5063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 </a:t>
            </a:r>
            <a:endParaRPr lang="en-IN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C25D4A-6364-9CB2-9052-59EBB525A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just"/>
            <a:endParaRPr lang="en-IN" dirty="0"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DE7AA-2368-38F1-D390-F0AFE817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D5288-2C78-EAE6-ED3E-9142442F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410435"/>
            <a:ext cx="1463040" cy="246888"/>
          </a:xfrm>
        </p:spPr>
        <p:txBody>
          <a:bodyPr/>
          <a:lstStyle/>
          <a:p>
            <a:r>
              <a:rPr lang="en-US" dirty="0"/>
              <a:t>Implementation of a Memristor Based 4-Bit ALU</a:t>
            </a:r>
          </a:p>
          <a:p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9E5D246-B648-FE92-3DB2-43BAFBE3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Group- 13</a:t>
            </a:r>
            <a:endParaRPr lang="en-US" noProof="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56183E6-A642-655E-9019-0E963B53BF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0493" y="2008188"/>
            <a:ext cx="10021555" cy="1330325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64BD45F-4D97-D2E0-BE88-609FCFD4A1E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1030493" y="4067398"/>
            <a:ext cx="10021555" cy="1382233"/>
          </a:xfrm>
        </p:spPr>
      </p:pic>
    </p:spTree>
    <p:extLst>
      <p:ext uri="{BB962C8B-B14F-4D97-AF65-F5344CB8AC3E}">
        <p14:creationId xmlns:p14="http://schemas.microsoft.com/office/powerpoint/2010/main" val="15027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EC87-C9A6-2866-3F40-75431EA1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320284"/>
            <a:ext cx="9957547" cy="1014984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Magic Logic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(Initialize the output memristor to logic 0 state for positive Gates(AND , OR) &amp;  logic 1 for negative Gates(NAND, NOR, NOT)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73DB5-CDA0-F70B-A3A0-F9AD2E7F7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8F9C8B-279C-6231-B515-17A622DB3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877"/>
          <a:stretch>
            <a:fillRect/>
          </a:stretch>
        </p:blipFill>
        <p:spPr>
          <a:xfrm>
            <a:off x="1203960" y="1964253"/>
            <a:ext cx="9674571" cy="141744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E7314-A41F-55F7-0140-EB28DC84A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0D65B1F-7DAF-355E-24F3-4A495874D07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l="904"/>
          <a:stretch>
            <a:fillRect/>
          </a:stretch>
        </p:blipFill>
        <p:spPr>
          <a:xfrm>
            <a:off x="1203961" y="4050010"/>
            <a:ext cx="9674570" cy="141701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8CAB3-2FDC-81CF-DA2B-74D20F91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C5733-F113-CAD1-60A9-9173E3A4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Implementation of a Memristor Based 4-Bit ALU</a:t>
            </a:r>
          </a:p>
          <a:p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EBF5D31-FF39-08C8-791E-DFFB2EBE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Group- 13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869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DA5BA-1A23-7794-4CBB-D180DC0753FB}"/>
              </a:ext>
            </a:extLst>
          </p:cNvPr>
          <p:cNvSpPr txBox="1"/>
          <p:nvPr/>
        </p:nvSpPr>
        <p:spPr>
          <a:xfrm>
            <a:off x="5961888" y="-50736"/>
            <a:ext cx="4975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Functional Table</a:t>
            </a:r>
            <a:endParaRPr lang="en-IN" sz="6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383C-08AE-F586-7C1E-95BE9340C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183390"/>
              </p:ext>
            </p:extLst>
          </p:nvPr>
        </p:nvGraphicFramePr>
        <p:xfrm>
          <a:off x="5231876" y="848413"/>
          <a:ext cx="6080289" cy="483237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211479">
                  <a:extLst>
                    <a:ext uri="{9D8B030D-6E8A-4147-A177-3AD203B41FA5}">
                      <a16:colId xmlns:a16="http://schemas.microsoft.com/office/drawing/2014/main" val="1396559524"/>
                    </a:ext>
                  </a:extLst>
                </a:gridCol>
                <a:gridCol w="538363">
                  <a:extLst>
                    <a:ext uri="{9D8B030D-6E8A-4147-A177-3AD203B41FA5}">
                      <a16:colId xmlns:a16="http://schemas.microsoft.com/office/drawing/2014/main" val="3536240847"/>
                    </a:ext>
                  </a:extLst>
                </a:gridCol>
                <a:gridCol w="779088">
                  <a:extLst>
                    <a:ext uri="{9D8B030D-6E8A-4147-A177-3AD203B41FA5}">
                      <a16:colId xmlns:a16="http://schemas.microsoft.com/office/drawing/2014/main" val="3956256249"/>
                    </a:ext>
                  </a:extLst>
                </a:gridCol>
                <a:gridCol w="929541">
                  <a:extLst>
                    <a:ext uri="{9D8B030D-6E8A-4147-A177-3AD203B41FA5}">
                      <a16:colId xmlns:a16="http://schemas.microsoft.com/office/drawing/2014/main" val="447209747"/>
                    </a:ext>
                  </a:extLst>
                </a:gridCol>
                <a:gridCol w="1239607">
                  <a:extLst>
                    <a:ext uri="{9D8B030D-6E8A-4147-A177-3AD203B41FA5}">
                      <a16:colId xmlns:a16="http://schemas.microsoft.com/office/drawing/2014/main" val="346361722"/>
                    </a:ext>
                  </a:extLst>
                </a:gridCol>
                <a:gridCol w="1382211">
                  <a:extLst>
                    <a:ext uri="{9D8B030D-6E8A-4147-A177-3AD203B41FA5}">
                      <a16:colId xmlns:a16="http://schemas.microsoft.com/office/drawing/2014/main" val="1072041884"/>
                    </a:ext>
                  </a:extLst>
                </a:gridCol>
              </a:tblGrid>
              <a:tr h="472754">
                <a:tc>
                  <a:txBody>
                    <a:bodyPr/>
                    <a:lstStyle/>
                    <a:p>
                      <a:pPr marL="356235" algn="ctr">
                        <a:lnSpc>
                          <a:spcPct val="10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ct val="10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6855" marR="132715" indent="-97790" algn="ctr">
                        <a:lnSpc>
                          <a:spcPts val="127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SEL</a:t>
                      </a:r>
                      <a:r>
                        <a:rPr lang="en-US" sz="1050" kern="100" spc="-7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code </a:t>
                      </a:r>
                      <a:r>
                        <a:rPr lang="en-US" sz="105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(4-bit)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16230" algn="ctr">
                        <a:lnSpc>
                          <a:spcPct val="10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Function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6710" indent="-121920" algn="ctr">
                        <a:lnSpc>
                          <a:spcPts val="127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Carry</a:t>
                      </a:r>
                      <a:r>
                        <a:rPr lang="en-US" sz="1050" kern="100" spc="-7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050" kern="100" spc="-6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Flag</a:t>
                      </a:r>
                      <a:r>
                        <a:rPr lang="en-US" sz="1050" kern="100" spc="-7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(if </a:t>
                      </a:r>
                      <a:r>
                        <a:rPr lang="en-US" sz="105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applicable)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07670" algn="ctr">
                        <a:lnSpc>
                          <a:spcPct val="10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069954"/>
                  </a:ext>
                </a:extLst>
              </a:tr>
              <a:tr h="396589">
                <a:tc>
                  <a:txBody>
                    <a:bodyPr/>
                    <a:lstStyle/>
                    <a:p>
                      <a:pPr marL="69850" algn="ctr">
                        <a:lnSpc>
                          <a:spcPts val="127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Addition</a:t>
                      </a:r>
                      <a:r>
                        <a:rPr lang="en-US" sz="1050" kern="100" spc="-7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(A</a:t>
                      </a:r>
                      <a:r>
                        <a:rPr lang="en-US" sz="1050" kern="100" spc="-4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050" kern="100" spc="-4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050" kern="100" spc="-3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105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CIN)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5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(A+B+CIN)</a:t>
                      </a:r>
                      <a:r>
                        <a:rPr lang="en-US" sz="1050" kern="100" spc="-5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215" algn="ctr">
                        <a:lnSpc>
                          <a:spcPts val="119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Carry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lang="en-US" sz="105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overflow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Adds A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05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050" kern="100" spc="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with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19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optional</a:t>
                      </a:r>
                      <a:r>
                        <a:rPr lang="en-US" sz="1050" kern="100" spc="-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CIN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26554"/>
                  </a:ext>
                </a:extLst>
              </a:tr>
              <a:tr h="429035">
                <a:tc>
                  <a:txBody>
                    <a:bodyPr/>
                    <a:lstStyle/>
                    <a:p>
                      <a:pPr marL="69850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Subtraction</a:t>
                      </a:r>
                      <a:r>
                        <a:rPr lang="en-US" sz="1050" kern="100" spc="-4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(A</a:t>
                      </a:r>
                      <a:r>
                        <a:rPr lang="en-US" sz="1050" kern="1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050" kern="1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050" kern="100" spc="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850" algn="ctr">
                        <a:lnSpc>
                          <a:spcPts val="1165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CIN)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225"/>
                        </a:lnSpc>
                        <a:buNone/>
                      </a:pPr>
                      <a:r>
                        <a:rPr lang="en-US" sz="1050" kern="100" spc="-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225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(A-B-CIN)</a:t>
                      </a:r>
                      <a:r>
                        <a:rPr lang="en-US" sz="1050" kern="100" spc="-4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215" algn="ctr">
                        <a:lnSpc>
                          <a:spcPts val="119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225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Flag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sz="1050" kern="1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050" kern="1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lang="en-US" sz="1050" kern="1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25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Subtracts</a:t>
                      </a:r>
                      <a:r>
                        <a:rPr lang="en-US" sz="105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05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050" kern="1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19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en-US" sz="1050" kern="100" spc="-4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CIN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780870"/>
                  </a:ext>
                </a:extLst>
              </a:tr>
              <a:tr h="203968">
                <a:tc>
                  <a:txBody>
                    <a:bodyPr/>
                    <a:lstStyle/>
                    <a:p>
                      <a:pPr marL="69850" algn="ctr">
                        <a:lnSpc>
                          <a:spcPts val="1165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&amp;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0010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&amp;</a:t>
                      </a:r>
                      <a:r>
                        <a:rPr lang="en-US" sz="1050" kern="100" spc="1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Bitwise</a:t>
                      </a:r>
                      <a:r>
                        <a:rPr lang="en-US" sz="105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401413"/>
                  </a:ext>
                </a:extLst>
              </a:tr>
              <a:tr h="203968">
                <a:tc>
                  <a:txBody>
                    <a:bodyPr/>
                    <a:lstStyle/>
                    <a:p>
                      <a:pPr marL="69850" algn="ctr">
                        <a:lnSpc>
                          <a:spcPts val="1165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0011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050" kern="1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Bitwise</a:t>
                      </a:r>
                      <a:r>
                        <a:rPr lang="en-US" sz="1050" kern="100" spc="-4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502883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marL="69850" algn="ctr">
                        <a:lnSpc>
                          <a:spcPts val="1145"/>
                        </a:lnSpc>
                        <a:buNone/>
                      </a:pP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XOR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145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0100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45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r>
                        <a:rPr lang="en-US" sz="1050" kern="100" spc="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45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Bitwise</a:t>
                      </a:r>
                      <a:r>
                        <a:rPr lang="en-US" sz="1050" kern="100" spc="-4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XOR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308655"/>
                  </a:ext>
                </a:extLst>
              </a:tr>
              <a:tr h="396589">
                <a:tc>
                  <a:txBody>
                    <a:bodyPr/>
                    <a:lstStyle/>
                    <a:p>
                      <a:pPr marL="69850" algn="ctr">
                        <a:lnSpc>
                          <a:spcPct val="10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050" kern="1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~A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0101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~A</a:t>
                      </a:r>
                      <a:r>
                        <a:rPr lang="en-US" sz="1050" kern="100" spc="-1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Bitwise</a:t>
                      </a:r>
                      <a:r>
                        <a:rPr lang="en-US" sz="1050" kern="100" spc="-6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complement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of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19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91642"/>
                  </a:ext>
                </a:extLst>
              </a:tr>
              <a:tr h="311911">
                <a:tc>
                  <a:txBody>
                    <a:bodyPr/>
                    <a:lstStyle/>
                    <a:p>
                      <a:pPr marL="69850" algn="ctr">
                        <a:lnSpc>
                          <a:spcPct val="10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~B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0110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~B</a:t>
                      </a:r>
                      <a:r>
                        <a:rPr lang="en-US" sz="1050" kern="1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76835" algn="ctr">
                        <a:lnSpc>
                          <a:spcPts val="125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Bitwise</a:t>
                      </a:r>
                      <a:r>
                        <a:rPr lang="en-US" sz="1050" kern="100" spc="-7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complement</a:t>
                      </a:r>
                      <a:r>
                        <a:rPr lang="en-US" sz="1050" kern="100" spc="-7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295635"/>
                  </a:ext>
                </a:extLst>
              </a:tr>
              <a:tr h="203968">
                <a:tc>
                  <a:txBody>
                    <a:bodyPr/>
                    <a:lstStyle/>
                    <a:p>
                      <a:pPr marL="69850" algn="ctr">
                        <a:lnSpc>
                          <a:spcPts val="1165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</a:t>
                      </a:r>
                      <a:r>
                        <a:rPr lang="en-US" sz="1050" kern="100" spc="-4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Shift</a:t>
                      </a:r>
                      <a:r>
                        <a:rPr lang="en-US" sz="1050" kern="100" spc="-3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&lt;&lt;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0111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(A</a:t>
                      </a:r>
                      <a:r>
                        <a:rPr lang="en-US" sz="1050" kern="100" spc="-3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&lt;&lt;</a:t>
                      </a:r>
                      <a:r>
                        <a:rPr lang="en-US" sz="1050" kern="100" spc="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en-US" sz="1050" kern="1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 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Shifts A</a:t>
                      </a:r>
                      <a:r>
                        <a:rPr lang="en-US" sz="1050" kern="100" spc="-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left</a:t>
                      </a:r>
                      <a:r>
                        <a:rPr lang="en-US" sz="1050" kern="1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</a:t>
                      </a:r>
                      <a:r>
                        <a:rPr lang="en-US" sz="1050" kern="100" spc="-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050" kern="1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bit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95885"/>
                  </a:ext>
                </a:extLst>
              </a:tr>
              <a:tr h="203968">
                <a:tc>
                  <a:txBody>
                    <a:bodyPr/>
                    <a:lstStyle/>
                    <a:p>
                      <a:pPr marL="69850" algn="ctr">
                        <a:lnSpc>
                          <a:spcPts val="1165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</a:t>
                      </a:r>
                      <a:r>
                        <a:rPr lang="en-US" sz="1050" kern="100" spc="-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Shift</a:t>
                      </a:r>
                      <a:r>
                        <a:rPr lang="en-US" sz="1050" kern="100" spc="-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&gt;&gt;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050" kern="100" spc="-3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&gt;&gt;</a:t>
                      </a:r>
                      <a:r>
                        <a:rPr lang="en-US" sz="1050" kern="100" spc="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6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Shifts</a:t>
                      </a:r>
                      <a:r>
                        <a:rPr lang="en-US" sz="1050" kern="1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050" kern="100" spc="-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right by</a:t>
                      </a:r>
                      <a:r>
                        <a:rPr lang="en-US" sz="1050" kern="100" spc="-3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050" kern="1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bit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6920"/>
                  </a:ext>
                </a:extLst>
              </a:tr>
              <a:tr h="203968">
                <a:tc>
                  <a:txBody>
                    <a:bodyPr/>
                    <a:lstStyle/>
                    <a:p>
                      <a:pPr marL="69850" algn="ctr">
                        <a:lnSpc>
                          <a:spcPts val="1165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</a:t>
                      </a:r>
                      <a:r>
                        <a:rPr lang="en-US" sz="1050" kern="100" spc="-4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++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(A+1)</a:t>
                      </a:r>
                      <a:r>
                        <a:rPr lang="en-US" sz="105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sz="1050" kern="1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Carry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lang="en-US" sz="105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overflow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Increments</a:t>
                      </a:r>
                      <a:r>
                        <a:rPr lang="en-US" sz="105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050" kern="100" spc="-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1335680"/>
                  </a:ext>
                </a:extLst>
              </a:tr>
              <a:tr h="203968">
                <a:tc>
                  <a:txBody>
                    <a:bodyPr/>
                    <a:lstStyle/>
                    <a:p>
                      <a:pPr marL="69850" algn="ctr">
                        <a:lnSpc>
                          <a:spcPts val="1165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Decrement</a:t>
                      </a:r>
                      <a:r>
                        <a:rPr lang="en-US" sz="1050" kern="100" spc="-4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1010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(A-1)</a:t>
                      </a:r>
                      <a:r>
                        <a:rPr lang="en-US" sz="1050" kern="1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r>
                        <a:rPr lang="en-US" sz="1050" kern="1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Flag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lang="en-US" sz="1050" kern="1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050" kern="1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lang="en-US" sz="1050" kern="1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Decrements</a:t>
                      </a:r>
                      <a:r>
                        <a:rPr lang="en-US" sz="1050" kern="100" spc="-1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050" kern="100" spc="-3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by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0656"/>
                  </a:ext>
                </a:extLst>
              </a:tr>
              <a:tr h="203968">
                <a:tc>
                  <a:txBody>
                    <a:bodyPr/>
                    <a:lstStyle/>
                    <a:p>
                      <a:pPr marL="69850" algn="ctr">
                        <a:lnSpc>
                          <a:spcPts val="115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Clear</a:t>
                      </a:r>
                      <a:r>
                        <a:rPr lang="en-US" sz="1050" kern="100" spc="-5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(Zero)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15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1011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25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0000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50"/>
                        </a:lnSpc>
                        <a:buNone/>
                      </a:pPr>
                      <a:r>
                        <a:rPr lang="en-US" sz="1050" kern="100" spc="-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Forces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  <a:r>
                        <a:rPr lang="en-US" sz="1050" kern="100" spc="-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sz="1050" kern="100" spc="-3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537459"/>
                  </a:ext>
                </a:extLst>
              </a:tr>
              <a:tr h="396589">
                <a:tc>
                  <a:txBody>
                    <a:bodyPr/>
                    <a:lstStyle/>
                    <a:p>
                      <a:pPr marL="69850" algn="ctr">
                        <a:lnSpc>
                          <a:spcPct val="10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Set</a:t>
                      </a:r>
                      <a:r>
                        <a:rPr lang="en-US" sz="1050" kern="100" spc="-1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1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(One)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1100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7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1111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spc="-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Forces</a:t>
                      </a:r>
                      <a:r>
                        <a:rPr lang="en-US" sz="105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result to</a:t>
                      </a:r>
                      <a:r>
                        <a:rPr lang="en-US" sz="1050" kern="100" spc="-3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r>
                        <a:rPr lang="en-US" sz="1050" kern="1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(all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ts val="119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bits</a:t>
                      </a:r>
                      <a:r>
                        <a:rPr lang="en-US" sz="105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726156"/>
                  </a:ext>
                </a:extLst>
              </a:tr>
              <a:tr h="203968">
                <a:tc>
                  <a:txBody>
                    <a:bodyPr/>
                    <a:lstStyle/>
                    <a:p>
                      <a:pPr marL="69850" algn="ctr">
                        <a:lnSpc>
                          <a:spcPts val="1165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6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1101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spc="-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Passes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050" kern="1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directly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478309"/>
                  </a:ext>
                </a:extLst>
              </a:tr>
              <a:tr h="189903">
                <a:tc>
                  <a:txBody>
                    <a:bodyPr/>
                    <a:lstStyle/>
                    <a:p>
                      <a:pPr marL="69850" algn="ctr">
                        <a:lnSpc>
                          <a:spcPts val="1145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6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ts val="1145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25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1110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45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ts val="1145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45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Passes</a:t>
                      </a:r>
                      <a:r>
                        <a:rPr lang="en-US" sz="1050" kern="1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1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directly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375874"/>
                  </a:ext>
                </a:extLst>
              </a:tr>
              <a:tr h="396589">
                <a:tc>
                  <a:txBody>
                    <a:bodyPr/>
                    <a:lstStyle/>
                    <a:p>
                      <a:pPr marL="69850" algn="ctr">
                        <a:lnSpc>
                          <a:spcPct val="10700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Equality</a:t>
                      </a: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(A</a:t>
                      </a: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==</a:t>
                      </a: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B)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spc="-2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==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"/>
                        </a:spcBef>
                        <a:buNone/>
                      </a:pP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1111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050" kern="100" spc="-1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if</a:t>
                      </a: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A==B, </a:t>
                      </a:r>
                      <a:r>
                        <a:rPr lang="en-US" sz="1050" kern="100" spc="-2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else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69215" algn="ctr">
                        <a:lnSpc>
                          <a:spcPts val="1190"/>
                        </a:lnSpc>
                        <a:spcBef>
                          <a:spcPts val="5"/>
                        </a:spcBef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05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buNone/>
                      </a:pP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Compares</a:t>
                      </a:r>
                      <a:r>
                        <a:rPr lang="en-US" sz="1050" kern="100" spc="-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050" kern="100" spc="-3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sz="1050" kern="100" spc="-2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050" kern="100" spc="-5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05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665112"/>
                  </a:ext>
                </a:extLst>
              </a:tr>
            </a:tbl>
          </a:graphicData>
        </a:graphic>
      </p:graphicFrame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A12EBD3D-88DA-E06C-1154-5995C57449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70" b="2670"/>
          <a:stretch>
            <a:fillRect/>
          </a:stretch>
        </p:blipFill>
        <p:spPr>
          <a:xfrm>
            <a:off x="0" y="0"/>
            <a:ext cx="4857750" cy="6858000"/>
          </a:xfrm>
        </p:spPr>
      </p:pic>
      <p:pic>
        <p:nvPicPr>
          <p:cNvPr id="18" name="Picture 4" descr="Block diagram of a 4-bit ALU ) | Download Scientific Diagram">
            <a:extLst>
              <a:ext uri="{FF2B5EF4-FFF2-40B4-BE49-F238E27FC236}">
                <a16:creationId xmlns:a16="http://schemas.microsoft.com/office/drawing/2014/main" id="{E5FE327A-A6D5-9701-DC07-C71DE59D6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857556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7E7C25-EB9E-CD66-BFFD-2F0C0CB45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0874"/>
            <a:ext cx="4857556" cy="3667125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F501FC-796E-2740-12F1-24CE6EF39368}"/>
              </a:ext>
            </a:extLst>
          </p:cNvPr>
          <p:cNvCxnSpPr/>
          <p:nvPr/>
        </p:nvCxnSpPr>
        <p:spPr>
          <a:xfrm>
            <a:off x="3120579" y="1595437"/>
            <a:ext cx="50904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99D2B2-D1BB-34F4-D267-861B6B066C32}"/>
              </a:ext>
            </a:extLst>
          </p:cNvPr>
          <p:cNvSpPr txBox="1"/>
          <p:nvPr/>
        </p:nvSpPr>
        <p:spPr>
          <a:xfrm>
            <a:off x="3563945" y="1487715"/>
            <a:ext cx="3741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S4</a:t>
            </a:r>
            <a:endParaRPr lang="en-IN" sz="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C4506A6-FA97-A7C4-F8A9-2AF646EA6A68}"/>
                  </a:ext>
                </a:extLst>
              </p14:cNvPr>
              <p14:cNvContentPartPr/>
              <p14:nvPr/>
            </p14:nvContentPartPr>
            <p14:xfrm>
              <a:off x="2683440" y="6712320"/>
              <a:ext cx="14040" cy="54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C4506A6-FA97-A7C4-F8A9-2AF646EA6A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4800" y="6703320"/>
                <a:ext cx="316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8DEF86-880E-6358-8BEF-50ECE5ED4849}"/>
                  </a:ext>
                </a:extLst>
              </p14:cNvPr>
              <p14:cNvContentPartPr/>
              <p14:nvPr/>
            </p14:nvContentPartPr>
            <p14:xfrm>
              <a:off x="2589120" y="6660480"/>
              <a:ext cx="184320" cy="153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8DEF86-880E-6358-8BEF-50ECE5ED48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0480" y="6651840"/>
                <a:ext cx="20196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F1C7F29-BE22-3317-61E0-9D75EA457185}"/>
                  </a:ext>
                </a:extLst>
              </p14:cNvPr>
              <p14:cNvContentPartPr/>
              <p14:nvPr/>
            </p14:nvContentPartPr>
            <p14:xfrm>
              <a:off x="2646000" y="6600000"/>
              <a:ext cx="191160" cy="193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F1C7F29-BE22-3317-61E0-9D75EA4571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0000" y="6564000"/>
                <a:ext cx="262800" cy="2649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321B696-B8D2-E319-69E2-0C27E24902D6}"/>
              </a:ext>
            </a:extLst>
          </p:cNvPr>
          <p:cNvSpPr txBox="1"/>
          <p:nvPr/>
        </p:nvSpPr>
        <p:spPr>
          <a:xfrm>
            <a:off x="2478510" y="6600000"/>
            <a:ext cx="390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CB3F-70B6-85FC-A67C-FE009A6D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Operation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B844B-3D12-0277-A2C9-9091958A70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User Define Operation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42DC063-001A-15C2-2F47-94292C7D1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b="3782"/>
          <a:stretch>
            <a:fillRect/>
          </a:stretch>
        </p:blipFill>
        <p:spPr>
          <a:xfrm>
            <a:off x="726186" y="2905074"/>
            <a:ext cx="3165348" cy="303852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D6C71-BBDF-696F-27FE-9E2F65C5B5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For Wrong Input </a:t>
            </a:r>
            <a:endParaRPr lang="en-IN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317B075-2A46-F9DA-1713-23ED0C700E7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r="22591"/>
          <a:stretch>
            <a:fillRect/>
          </a:stretch>
        </p:blipFill>
        <p:spPr>
          <a:xfrm>
            <a:off x="4507230" y="2905074"/>
            <a:ext cx="3192780" cy="268038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479FAD-F9AE-96DF-A7F9-A58C3A61A1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For Wrong Character</a:t>
            </a:r>
            <a:endParaRPr lang="en-IN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336D679-A05C-1AAA-3F21-61A9CD9DADDE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4"/>
          <a:stretch>
            <a:fillRect/>
          </a:stretch>
        </p:blipFill>
        <p:spPr>
          <a:xfrm>
            <a:off x="8275320" y="2905074"/>
            <a:ext cx="3190494" cy="2680386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40F5EB-8EB1-9619-A3EE-AC56B9E3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88F916F-69FE-A54F-5C7B-5B36BA59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Implementation of a Memristor Based 4-Bit ALU</a:t>
            </a:r>
            <a:endParaRPr lang="en-US" noProof="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E733F2B-7AE2-92B9-1765-21B5823F0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Group- 13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549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EDD1-1FCB-B9C6-851E-3557EA8A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  <a:r>
              <a:rPr lang="en-IN" sz="2000" dirty="0"/>
              <a:t>[6]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A414F-A451-7A67-23AE-C2ABFB0123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1) Scale to higher bit-widths with precision support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F3F03-12CB-B32A-090F-A1813BA5F7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5300" y="1836534"/>
            <a:ext cx="2580394" cy="2528887"/>
          </a:xfrm>
        </p:spPr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3)</a:t>
            </a:r>
            <a:r>
              <a:rPr lang="en-US" dirty="0">
                <a:latin typeface="Arial Rounded MT Bold" panose="020F0704030504030204" pitchFamily="34" charset="0"/>
              </a:rPr>
              <a:t> Implement crossbar-based in-memory computing 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A33A08-A143-F8A0-AD8C-B8EADFA64B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5) Hardware‑AI co‑design &amp; emulation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CCA179-6823-D2DE-2F1A-DB98742CE0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5568" y="3813977"/>
            <a:ext cx="2594226" cy="2528887"/>
          </a:xfrm>
        </p:spPr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2) Integrate </a:t>
            </a:r>
            <a:r>
              <a:rPr lang="en-IN" sz="1900" dirty="0">
                <a:latin typeface="Arial Rounded MT Bold" panose="020F0704030504030204" pitchFamily="34" charset="0"/>
              </a:rPr>
              <a:t>neuromorphic</a:t>
            </a:r>
            <a:r>
              <a:rPr lang="en-IN" dirty="0">
                <a:latin typeface="Arial Rounded MT Bold" panose="020F0704030504030204" pitchFamily="34" charset="0"/>
              </a:rPr>
              <a:t> capabilities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40BFFF-A2D0-9F55-0187-30CFB0B740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4341" y="3813978"/>
            <a:ext cx="2594226" cy="2528887"/>
          </a:xfrm>
        </p:spPr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4) Material and device model diversification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BCD9C422-755D-20AB-B5A2-C5EF27EB8B1A}"/>
              </a:ext>
            </a:extLst>
          </p:cNvPr>
          <p:cNvCxnSpPr/>
          <p:nvPr/>
        </p:nvCxnSpPr>
        <p:spPr>
          <a:xfrm>
            <a:off x="1341825" y="4267433"/>
            <a:ext cx="1311803" cy="1131216"/>
          </a:xfrm>
          <a:prstGeom prst="curvedConnector3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DC53839-3D69-722A-AD92-5E62CE576F33}"/>
              </a:ext>
            </a:extLst>
          </p:cNvPr>
          <p:cNvCxnSpPr/>
          <p:nvPr/>
        </p:nvCxnSpPr>
        <p:spPr>
          <a:xfrm>
            <a:off x="5659511" y="4222926"/>
            <a:ext cx="1311803" cy="1131216"/>
          </a:xfrm>
          <a:prstGeom prst="curvedConnector3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A1ACD78-63E4-9222-9C8A-DF0CA735939E}"/>
              </a:ext>
            </a:extLst>
          </p:cNvPr>
          <p:cNvCxnSpPr/>
          <p:nvPr/>
        </p:nvCxnSpPr>
        <p:spPr>
          <a:xfrm flipV="1">
            <a:off x="3477054" y="2898324"/>
            <a:ext cx="1319753" cy="1061351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DAA0B1F-2E94-7A25-311A-671255879BFF}"/>
              </a:ext>
            </a:extLst>
          </p:cNvPr>
          <p:cNvCxnSpPr/>
          <p:nvPr/>
        </p:nvCxnSpPr>
        <p:spPr>
          <a:xfrm flipV="1">
            <a:off x="7817461" y="2886539"/>
            <a:ext cx="1319753" cy="1061351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35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  <p:bldP spid="6" grpId="0" build="p" animBg="1"/>
      <p:bldP spid="7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FC33-233C-281A-DE48-1D370D2F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Areas of Application</a:t>
            </a:r>
            <a:r>
              <a:rPr lang="en-IN" sz="2000" dirty="0"/>
              <a:t>[7]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533C4-0A3F-0019-5858-BAB67D8DB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(1)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A160F-9569-3516-34FB-54EFE6321F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Brain-Inspired </a:t>
            </a:r>
          </a:p>
          <a:p>
            <a:r>
              <a:rPr lang="en-IN" dirty="0">
                <a:latin typeface="Arial Black" panose="020B0A04020102020204" pitchFamily="34" charset="0"/>
              </a:rPr>
              <a:t>AI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54E648-E273-7CEB-E47D-1F13B2AC05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(2)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E6BBAD-535E-19D5-1DFB-4BFBFA3A80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In-Memory AI Acceleration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2A9EA4-95B7-167A-B777-ECD8F3E1C2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(3)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38ED78-DB4F-D182-78AF-4ED55F2FD3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Edge and IoT Intelligence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7C7BF7-45CB-C7CF-5D51-FBA8EDD8405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(4)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C57A05-6DF6-99DE-52BA-95B2953B1FE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Hardware Security &amp; R-based Logic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12BFE92-4316-BA2A-9469-17CF02BF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DF45105-774A-6AA7-3D99-98C37C9C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Implementation of a Memristor Based 4-Bit ALU</a:t>
            </a:r>
          </a:p>
          <a:p>
            <a:endParaRPr lang="en-US" noProof="0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48D63A5-45C7-FE8C-0587-7941BA66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Group -13</a:t>
            </a:r>
            <a:endParaRPr lang="en-US" noProof="0" dirty="0"/>
          </a:p>
        </p:txBody>
      </p:sp>
      <p:pic>
        <p:nvPicPr>
          <p:cNvPr id="4098" name="Picture 2" descr="Component for brain-inspired computing | ETH Zurich">
            <a:extLst>
              <a:ext uri="{FF2B5EF4-FFF2-40B4-BE49-F238E27FC236}">
                <a16:creationId xmlns:a16="http://schemas.microsoft.com/office/drawing/2014/main" id="{AFC80DA9-203D-030E-B5C9-640AD426637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4" r="2043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nCharge AI launches its analog in ...">
            <a:extLst>
              <a:ext uri="{FF2B5EF4-FFF2-40B4-BE49-F238E27FC236}">
                <a16:creationId xmlns:a16="http://schemas.microsoft.com/office/drawing/2014/main" id="{BEB4C6A7-8481-ED21-8B11-711446FBDB17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68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dge computing and Artificial Intelligence: a new competitor for 5G">
            <a:extLst>
              <a:ext uri="{FF2B5EF4-FFF2-40B4-BE49-F238E27FC236}">
                <a16:creationId xmlns:a16="http://schemas.microsoft.com/office/drawing/2014/main" id="{B2625256-4E6B-A4CA-3787-91C686C757FE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1669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ew hardware security device developed by researchers">
            <a:extLst>
              <a:ext uri="{FF2B5EF4-FFF2-40B4-BE49-F238E27FC236}">
                <a16:creationId xmlns:a16="http://schemas.microsoft.com/office/drawing/2014/main" id="{C37D2F74-C016-3495-1231-1888F5DFAA7D}"/>
              </a:ext>
            </a:extLst>
          </p:cNvPr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669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31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796" y="1106926"/>
            <a:ext cx="4873752" cy="95437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796" y="2037541"/>
            <a:ext cx="4672647" cy="1142529"/>
          </a:xfrm>
        </p:spPr>
        <p:txBody>
          <a:bodyPr/>
          <a:lstStyle/>
          <a:p>
            <a:r>
              <a:rPr lang="en-US" sz="2000" dirty="0"/>
              <a:t> 4-bit memristor-based system was successfully implemented and tested for 16 arithmetic and logic operations. A basic user-interactive calculator was built to perform these operations, demonstrating the efficiency and potential of memristor logic in computational tasks. Future work may focus on scaling the system to higher-bit architectures, integrating AI-based decision-making, and optimizing memristor performance for real-time, low-power computing in advanced processors and neuromorphic systems.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2CC32FB-3BCF-1A4E-2C50-AD40BECEB3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142" r="231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F118-D9EE-F4DB-21C5-791147B66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062" y="-164575"/>
            <a:ext cx="9912096" cy="1014984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090041-BA4C-C6F1-03FC-35477E1D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D73C7-C7E1-A6EA-B5B8-A0ED7E21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Implementation of a Memristor Based 4-Bit ALU</a:t>
            </a:r>
          </a:p>
          <a:p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EDB64-85E5-6CF2-8159-CFD2AF70D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68000" y="6419862"/>
            <a:ext cx="640080" cy="246888"/>
          </a:xfrm>
        </p:spPr>
        <p:txBody>
          <a:bodyPr/>
          <a:lstStyle/>
          <a:p>
            <a:r>
              <a:rPr lang="en-US" dirty="0"/>
              <a:t>Group- 13</a:t>
            </a:r>
          </a:p>
          <a:p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092AF-2484-2235-38F3-E1B3DDFFBD8D}"/>
              </a:ext>
            </a:extLst>
          </p:cNvPr>
          <p:cNvSpPr txBox="1"/>
          <p:nvPr/>
        </p:nvSpPr>
        <p:spPr>
          <a:xfrm>
            <a:off x="75415" y="358613"/>
            <a:ext cx="11934333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4000" indent="-414000">
              <a:spcAft>
                <a:spcPts val="135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Leon Chua. Memristor-the missing circuit element. IEEE Transactions on circuit theory, 18(5):507–519, 1971.</a:t>
            </a:r>
          </a:p>
          <a:p>
            <a:pPr marL="414000" indent="-414000">
              <a:spcAft>
                <a:spcPts val="135"/>
              </a:spcAft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Dmitri B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Strukov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Gregory S Snider, Duncan R Stewart, and R Stanley Williams. The missing memristor found. nature, 453(7191):80–83, 2008.</a:t>
            </a:r>
          </a:p>
          <a:p>
            <a:pPr marL="414000" indent="-414000">
              <a:spcAft>
                <a:spcPts val="135"/>
              </a:spcAft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Kumar, B. Kumawat and N. Pandey, "Design of 4-bit ALU using TEAM Memristor Model and CMOS Logic,"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 International Conference on Communication and Signal Processing (ICCSP)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Chennai, India, 2020, pp. 0956-0961,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10.1109/ICCSP48568.2020.9182450.</a:t>
            </a:r>
          </a:p>
          <a:p>
            <a:pPr marL="414000" indent="-414000">
              <a:spcAft>
                <a:spcPts val="135"/>
              </a:spcAft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Lian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"Realization of Complete Boolean Logic and Combinational Logic Functionalities on a Memristor-Based Universal Logic Circuit," in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Chinese Journal of Electronics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33, no. 5, pp. 1137-1146, September 2024,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10.23919/cje.2023.00.091</a:t>
            </a:r>
          </a:p>
          <a:p>
            <a:pPr marL="414000" indent="-414000">
              <a:spcAft>
                <a:spcPts val="135"/>
              </a:spcAft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Kvatinsky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"MAGIC—Memristor-Aided Logic," in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Circuits and Systems II: Express Briefs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61, no. 11, pp. 895-899, Nov. 2014,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10.1109/TCSII.2014.2357292. </a:t>
            </a:r>
          </a:p>
          <a:p>
            <a:pPr marL="414000" indent="-414000">
              <a:spcAft>
                <a:spcPts val="135"/>
              </a:spcAft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"Memristors: From Materials to Devices: Memristor Models, Mechanisms, Fabrication Methods, and Applications," in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Memristors: From Materials to Devices: Memristor Models, Mechanisms, Fabrication Methods, and Applications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, River Publishers, 2025,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pp.i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-x.</a:t>
            </a:r>
          </a:p>
          <a:p>
            <a:pPr marL="414000" indent="-414000">
              <a:spcAft>
                <a:spcPts val="135"/>
              </a:spcAft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Mustaqueem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Quaiyum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Ansari and M. W. Akram, "Robust and potential applications of memristors," 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 International Conference on Power, Instrumentation, Energy and Control (PIECON)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Aligarh, India, 2023, pp. 1-6,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10.1109/PIECON56912.2023.10085896.</a:t>
            </a:r>
          </a:p>
        </p:txBody>
      </p:sp>
    </p:spTree>
    <p:extLst>
      <p:ext uri="{BB962C8B-B14F-4D97-AF65-F5344CB8AC3E}">
        <p14:creationId xmlns:p14="http://schemas.microsoft.com/office/powerpoint/2010/main" val="291326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4E46-6162-3302-C58C-5B293C30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74" y="1427360"/>
            <a:ext cx="3017520" cy="1938528"/>
          </a:xfrm>
        </p:spPr>
        <p:txBody>
          <a:bodyPr/>
          <a:lstStyle/>
          <a:p>
            <a:r>
              <a:rPr lang="en-US" sz="9600" dirty="0">
                <a:latin typeface="Edwardian Script ITC" panose="030303020407070D0804" pitchFamily="66" charset="0"/>
              </a:rPr>
              <a:t>Thank</a:t>
            </a:r>
            <a:br>
              <a:rPr lang="en-US" sz="9600" dirty="0">
                <a:latin typeface="Edwardian Script ITC" panose="030303020407070D0804" pitchFamily="66" charset="0"/>
              </a:rPr>
            </a:br>
            <a:r>
              <a:rPr lang="en-US" sz="9600" dirty="0">
                <a:latin typeface="Edwardian Script ITC" panose="030303020407070D0804" pitchFamily="66" charset="0"/>
              </a:rPr>
              <a:t>You</a:t>
            </a:r>
            <a:endParaRPr lang="en-IN" sz="9600" dirty="0">
              <a:latin typeface="Edwardian Script ITC" panose="030303020407070D08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9CB58-8EE5-9B7B-B79A-96E5F570F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89" y="4860177"/>
            <a:ext cx="1145545" cy="402336"/>
          </a:xfrm>
        </p:spPr>
        <p:txBody>
          <a:bodyPr/>
          <a:lstStyle/>
          <a:p>
            <a:r>
              <a:rPr lang="en-US" dirty="0"/>
              <a:t>……..</a:t>
            </a:r>
            <a:endParaRPr lang="en-IN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57B24E4-3C67-92F5-1F5C-2ABA59A14B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432" r="214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616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1904" y="4313642"/>
            <a:ext cx="2194006" cy="630936"/>
          </a:xfrm>
        </p:spPr>
        <p:txBody>
          <a:bodyPr/>
          <a:lstStyle/>
          <a:p>
            <a:r>
              <a:rPr lang="en-US" dirty="0"/>
              <a:t>Project Description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Future Work &amp; Utility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79" y="6400904"/>
            <a:ext cx="1479381" cy="246888"/>
          </a:xfrm>
        </p:spPr>
        <p:txBody>
          <a:bodyPr/>
          <a:lstStyle/>
          <a:p>
            <a:r>
              <a:rPr lang="en-US" dirty="0"/>
              <a:t>Implementation of a Memristor Based 4-Bit ALU</a:t>
            </a:r>
          </a:p>
          <a:p>
            <a:r>
              <a:rPr lang="en-US" dirty="0"/>
              <a:t> 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Group-13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build="p" animBg="1"/>
      <p:bldP spid="5" grpId="0" build="p" animBg="1"/>
      <p:bldP spid="6" grpId="0" build="p" animBg="1"/>
      <p:bldP spid="7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44" y="864108"/>
            <a:ext cx="5038344" cy="1709928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DM Sans Medium"/>
              </a:rPr>
              <a:t>Introduction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DM Sans Medium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85" y="1345582"/>
            <a:ext cx="6890992" cy="79430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1971: Prof. Leon Chua of UC Berkley postulates that the memristor is the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fourth fundamental circuit element.[1]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Pinched hysteresis loop </a:t>
            </a:r>
            <a:r>
              <a:rPr lang="en-IN" dirty="0"/>
              <a:t>v = M(x).</a:t>
            </a:r>
            <a:r>
              <a:rPr lang="en-IN" dirty="0" err="1"/>
              <a:t>i</a:t>
            </a:r>
            <a:r>
              <a:rPr lang="en-IN" dirty="0"/>
              <a:t> -&gt; </a:t>
            </a:r>
            <a:r>
              <a:rPr lang="en-IN" dirty="0" err="1"/>
              <a:t>i</a:t>
            </a:r>
            <a:r>
              <a:rPr lang="en-IN" dirty="0"/>
              <a:t>=0 -&gt; v=0 : zero crossing </a:t>
            </a:r>
          </a:p>
          <a:p>
            <a:r>
              <a:rPr lang="en-US" b="1" i="1" dirty="0"/>
              <a:t>“if it’s pinched, it’s a memristor” (</a:t>
            </a:r>
            <a:r>
              <a:rPr lang="en-US" b="1" i="1" dirty="0" err="1"/>
              <a:t>L.Chua</a:t>
            </a:r>
            <a:r>
              <a:rPr lang="en-US" b="1" i="1" dirty="0"/>
              <a:t>) </a:t>
            </a:r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8" name="Picture 4" descr="Research Progress of Biomimetic Memristor Flexible Synapse">
            <a:extLst>
              <a:ext uri="{FF2B5EF4-FFF2-40B4-BE49-F238E27FC236}">
                <a16:creationId xmlns:a16="http://schemas.microsoft.com/office/drawing/2014/main" id="{2EAC7F8F-9D71-365A-8F3A-38ED2859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656" y="3346514"/>
            <a:ext cx="3895344" cy="35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8429D43-918E-1969-6590-E8623FBCC8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4911" r="34911"/>
          <a:stretch>
            <a:fillRect/>
          </a:stretch>
        </p:blipFill>
        <p:spPr/>
      </p:pic>
      <p:pic>
        <p:nvPicPr>
          <p:cNvPr id="1030" name="Picture 6" descr="Research Progress of Biomimetic Memristor Flexible Synapse">
            <a:extLst>
              <a:ext uri="{FF2B5EF4-FFF2-40B4-BE49-F238E27FC236}">
                <a16:creationId xmlns:a16="http://schemas.microsoft.com/office/drawing/2014/main" id="{A681C2F7-4DFC-C17E-278B-9EC67D57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656" y="3346513"/>
            <a:ext cx="3922159" cy="35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F4252-9AC6-93C2-C60B-FBD86D35A7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52" t="3065" r="6749" b="1855"/>
          <a:stretch/>
        </p:blipFill>
        <p:spPr>
          <a:xfrm>
            <a:off x="8296656" y="15268"/>
            <a:ext cx="3908752" cy="33312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E302B0-C49D-C6E8-792E-000C3A385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84" y="2621359"/>
            <a:ext cx="6777871" cy="321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0" y="409690"/>
            <a:ext cx="9912096" cy="1014984"/>
          </a:xfrm>
        </p:spPr>
        <p:txBody>
          <a:bodyPr/>
          <a:lstStyle/>
          <a:p>
            <a:r>
              <a:rPr lang="en-US" sz="4000" dirty="0">
                <a:latin typeface="Century Gothic" panose="020B0502020202020204" pitchFamily="34" charset="0"/>
              </a:rPr>
              <a:t>Working Principle of Memristor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Implementation of a Memristor Based 4-Bit ALU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Group-13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BDD595-D448-0816-ACE8-9D2651EE6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763" t="29365" r="9350" b="4999"/>
          <a:stretch>
            <a:fillRect/>
          </a:stretch>
        </p:blipFill>
        <p:spPr>
          <a:xfrm>
            <a:off x="175087" y="1336497"/>
            <a:ext cx="11841825" cy="471372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E524E-5F18-12BD-E5EF-81D30A5381C4}"/>
              </a:ext>
            </a:extLst>
          </p:cNvPr>
          <p:cNvSpPr txBox="1"/>
          <p:nvPr/>
        </p:nvSpPr>
        <p:spPr>
          <a:xfrm>
            <a:off x="8050491" y="2205872"/>
            <a:ext cx="55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[2]</a:t>
            </a:r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A86E-8E47-3010-B5ED-1AC11727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FF85E-8845-AA66-0185-596A4A058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z="2000" dirty="0">
                <a:latin typeface="Bernard MT Condensed" panose="02050806060905020404" pitchFamily="18" charset="0"/>
              </a:rPr>
              <a:t>Leon Chua (1971)</a:t>
            </a:r>
            <a:endParaRPr lang="en-US" sz="2000" dirty="0">
              <a:latin typeface="Bernard MT Condensed" panose="020508060609050204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02B04F-8DDE-A9A3-2438-F5FAF4DAB8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1951341"/>
            <a:ext cx="2514600" cy="1357467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Memristor—The Missing Circuit Element.</a:t>
            </a:r>
          </a:p>
          <a:p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IEEE - Transaction</a:t>
            </a:r>
            <a:endParaRPr lang="en-IN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7B3FD7-775A-DE54-090F-9833D3BFDD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IN" sz="2000" dirty="0">
                <a:latin typeface="Bernard MT Condensed" panose="02050806060905020404" pitchFamily="18" charset="0"/>
              </a:rPr>
              <a:t>Shirin Zadeh et al. (2018)</a:t>
            </a:r>
          </a:p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3986B0-DC61-7BD5-4111-FBF77F963A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4288537"/>
            <a:ext cx="2514600" cy="1357467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 Design Using Memristors: An Emerging Technology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IEEE- Conference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D87954-98A3-D806-5143-0634B65B96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sz="2000" dirty="0">
                <a:latin typeface="Bernard MT Condensed" panose="02050806060905020404" pitchFamily="18" charset="0"/>
                <a:ea typeface="Calibri" panose="020F0502020204030204" pitchFamily="34" charset="0"/>
              </a:rPr>
              <a:t>Huang, G. M., Ho, Y., &amp; Li, P. (2010)</a:t>
            </a:r>
            <a:endParaRPr lang="en-IN" sz="2000" dirty="0">
              <a:latin typeface="Bernard MT Condensed" panose="020508060609050204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B0A009-1236-AAAA-D049-A63E2919B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1951341"/>
            <a:ext cx="2514600" cy="1357467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Memristor System Properties and Its Design Applications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IEEE- Journal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9E43BA-3A90-0D21-411D-6E3993DEDE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sz="2000" dirty="0">
                <a:latin typeface="Bernard MT Condensed" panose="02050806060905020404" pitchFamily="18" charset="0"/>
                <a:ea typeface="Calibri" panose="020F0502020204030204" pitchFamily="34" charset="0"/>
              </a:rPr>
              <a:t>Apollos, E. (2019)</a:t>
            </a:r>
            <a:endParaRPr lang="en-IN" sz="2000" dirty="0">
              <a:latin typeface="Bernard MT Condensed" panose="02050806060905020404" pitchFamily="18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2AC699-CF6C-CFF7-245C-E3DFC0BCC90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4288537"/>
            <a:ext cx="2514600" cy="1357467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Memristor Theory and Mathematical Modelling</a:t>
            </a:r>
          </a:p>
          <a:p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IEEE- Journal</a:t>
            </a:r>
            <a:endParaRPr lang="en-IN" sz="20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065EF6D-00EF-A5B1-7740-A1B9F9D1D7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sz="2000" dirty="0">
                <a:latin typeface="Bernard MT Condensed" panose="02050806060905020404" pitchFamily="18" charset="0"/>
                <a:ea typeface="Calibri" panose="020F0502020204030204" pitchFamily="34" charset="0"/>
              </a:rPr>
              <a:t>Mohanty, S. P. (2013)</a:t>
            </a:r>
            <a:endParaRPr lang="en-IN" sz="2000" dirty="0">
              <a:latin typeface="Bernard MT Condensed" panose="02050806060905020404" pitchFamily="18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8DB65BD-6ADC-17CC-BABF-01C22651144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1951341"/>
            <a:ext cx="2514600" cy="1357467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Memristor: From Basics to Deployment.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IEEE- Potential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FB57442-2134-0742-84E2-FE7DD9B4FE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IN" sz="2000" dirty="0">
                <a:latin typeface="Bernard MT Condensed" panose="02050806060905020404" pitchFamily="18" charset="0"/>
              </a:rPr>
              <a:t>Abdalla (2020)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5EE2EBC-17F2-36E4-32FF-9B9636C4FD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4288537"/>
            <a:ext cx="2514600" cy="1357468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Memristor Operation and Applications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- Transaction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7FA5557-6DD3-2D7A-78FF-3FF4F4F217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sz="2000" dirty="0">
                <a:latin typeface="Bernard MT Condensed" panose="02050806060905020404" pitchFamily="18" charset="0"/>
              </a:rPr>
              <a:t>Mladenov &amp; Kirilov (2015)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40F8E5E-606E-F021-39DF-32A05F8913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1951341"/>
            <a:ext cx="2514600" cy="1357467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Memristor Modelling in MATLAB® &amp; PSPICE®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IEEE- Conference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2DC89E9-7E60-694B-7E61-3F78DD223BF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IN" sz="2000" dirty="0">
                <a:latin typeface="Bernard MT Condensed" panose="02050806060905020404" pitchFamily="18" charset="0"/>
                <a:ea typeface="Calibri" panose="020F0502020204030204" pitchFamily="34" charset="0"/>
              </a:rPr>
              <a:t>Sahoo &amp; Prabaharan, S. R. S. (2020)</a:t>
            </a:r>
            <a:endParaRPr lang="en-IN" sz="2000" dirty="0">
              <a:latin typeface="Bernard MT Condensed" panose="02050806060905020404" pitchFamily="18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15F653-E003-7A20-3E98-1104BB87DA9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4288537"/>
            <a:ext cx="2514600" cy="1357467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Memristor Equipped Arithmetic Logic Unit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IEEE- IC- GET</a:t>
            </a:r>
          </a:p>
        </p:txBody>
      </p:sp>
    </p:spTree>
    <p:extLst>
      <p:ext uri="{BB962C8B-B14F-4D97-AF65-F5344CB8AC3E}">
        <p14:creationId xmlns:p14="http://schemas.microsoft.com/office/powerpoint/2010/main" val="117384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build="p" animBg="1"/>
      <p:bldP spid="9" grpId="0" build="p" animBg="1"/>
      <p:bldP spid="12" grpId="0" build="p" animBg="1"/>
      <p:bldP spid="15" grpId="0" build="p" animBg="1"/>
      <p:bldP spid="18" grpId="0" build="p" animBg="1"/>
      <p:bldP spid="21" grpId="0" build="p" animBg="1"/>
      <p:bldP spid="24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003F-1811-5B49-C00E-3266587E2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3" y="1923032"/>
            <a:ext cx="4392891" cy="2862072"/>
          </a:xfrm>
        </p:spPr>
        <p:txBody>
          <a:bodyPr/>
          <a:lstStyle/>
          <a:p>
            <a:r>
              <a:rPr lang="en-US" sz="4800" dirty="0"/>
              <a:t>Comparative </a:t>
            </a:r>
            <a:br>
              <a:rPr lang="en-US" sz="4800" dirty="0"/>
            </a:br>
            <a:r>
              <a:rPr lang="en-US" sz="4800" dirty="0"/>
              <a:t>Study &amp; Innovation</a:t>
            </a:r>
            <a:endParaRPr lang="en-IN" sz="4800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BDDD0DC8-CDE7-3A38-1A2F-8C218660F1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67" b="267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F0DC7-E531-7419-B7B0-B1F64F55A2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1030" y="548021"/>
            <a:ext cx="6151902" cy="338328"/>
          </a:xfrm>
        </p:spPr>
        <p:txBody>
          <a:bodyPr/>
          <a:lstStyle/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Fix: Simulated random resistance values and used output averaging in Python to stabilize results.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3E51C-BF1B-8678-0125-7F4961CF00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41030" y="232459"/>
            <a:ext cx="6692371" cy="338328"/>
          </a:xfrm>
        </p:spPr>
        <p:txBody>
          <a:bodyPr/>
          <a:lstStyle/>
          <a:p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variability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9E636397-24C5-1D38-BB5D-849248BE9C6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51" r="2551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AD4973-5B72-B6E7-798A-2095343212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1030" y="1217234"/>
            <a:ext cx="6277593" cy="1043811"/>
          </a:xfrm>
        </p:spPr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Hysteresis Curve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B92519-889F-2678-EFF8-71595DB7C0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41030" y="1930160"/>
            <a:ext cx="6023069" cy="6617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Fix: Implement an Ion based memristor model reflecting realistic operational curves.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E34DBF5D-F2A3-49F4-2EFF-4EAB5545C4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2973" r="2973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71D600-D42A-8763-FD39-15B6E0BB47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1030" y="2883273"/>
            <a:ext cx="5029199" cy="338328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Magic Logic Implementation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CBBF7F-E37C-39F0-77C0-F65E2D41BC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41030" y="3237869"/>
            <a:ext cx="6148759" cy="3383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Fix: Implement Magic Logic of Memristor for various operations.</a:t>
            </a:r>
            <a:endParaRPr lang="en-IN" sz="2000" dirty="0"/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6DD02B30-9799-2F2A-8A2A-AD97A7A611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815" r="815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B6520EE-FD3B-72A0-183C-32B90AF874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41030" y="4189392"/>
            <a:ext cx="5703460" cy="338328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Analysis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DA5CD7D-09CD-A3EB-FACA-33AFA4BC36F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1031" y="4533592"/>
            <a:ext cx="6023068" cy="3383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Fix: Using Python Stimulator rather than LT-Spice or H-Spice reduce errors.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76EF1B84-10FF-9A8F-59BE-B2D3E61118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l="2406" r="2406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E846AB-C3DA-2879-4B3E-10C9DCFC84A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1031" y="5506156"/>
            <a:ext cx="5834531" cy="338328"/>
          </a:xfrm>
        </p:spPr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interactive interface</a:t>
            </a:r>
            <a:r>
              <a:rPr lang="en-IN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D53B90B-DA2D-9DD2-0D36-005727DF3F4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44173" y="5834029"/>
            <a:ext cx="6148759" cy="3383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Fix: Built a Python based system, live inputs &amp; output plots, and user define operation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92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26" y="2287698"/>
            <a:ext cx="6926564" cy="2282606"/>
          </a:xfrm>
        </p:spPr>
        <p:txBody>
          <a:bodyPr/>
          <a:lstStyle/>
          <a:p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6533" y="356617"/>
            <a:ext cx="1798955" cy="2062163"/>
          </a:xfrm>
        </p:spPr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61139" y="4431919"/>
            <a:ext cx="1798955" cy="2062163"/>
          </a:xfrm>
        </p:spPr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295800"/>
            <a:ext cx="1463040" cy="457096"/>
          </a:xfrm>
        </p:spPr>
        <p:txBody>
          <a:bodyPr/>
          <a:lstStyle/>
          <a:p>
            <a:r>
              <a:rPr lang="en-US" dirty="0"/>
              <a:t>Implementation of a Memristor Based 4-Bit ALU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3"/>
            <a:ext cx="640080" cy="457095"/>
          </a:xfrm>
        </p:spPr>
        <p:txBody>
          <a:bodyPr/>
          <a:lstStyle/>
          <a:p>
            <a:r>
              <a:rPr lang="en-US" dirty="0"/>
              <a:t>Group-13</a:t>
            </a:r>
          </a:p>
          <a:p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050EB2A-ED79-A4F4-6851-53D88800F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347" y="953670"/>
            <a:ext cx="9389806" cy="585216"/>
          </a:xfrm>
        </p:spPr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Memristor &amp; Why not CMOS?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86B1554-F839-ABEC-FCBC-41F0356D9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573727"/>
              </p:ext>
            </p:extLst>
          </p:nvPr>
        </p:nvGraphicFramePr>
        <p:xfrm>
          <a:off x="1988347" y="1686384"/>
          <a:ext cx="7843809" cy="3063816"/>
        </p:xfrm>
        <a:graphic>
          <a:graphicData uri="http://schemas.openxmlformats.org/drawingml/2006/table">
            <a:tbl>
              <a:tblPr firstRow="1" firstCol="1" bandRow="1"/>
              <a:tblGrid>
                <a:gridCol w="2614603">
                  <a:extLst>
                    <a:ext uri="{9D8B030D-6E8A-4147-A177-3AD203B41FA5}">
                      <a16:colId xmlns:a16="http://schemas.microsoft.com/office/drawing/2014/main" val="3713207779"/>
                    </a:ext>
                  </a:extLst>
                </a:gridCol>
                <a:gridCol w="2614603">
                  <a:extLst>
                    <a:ext uri="{9D8B030D-6E8A-4147-A177-3AD203B41FA5}">
                      <a16:colId xmlns:a16="http://schemas.microsoft.com/office/drawing/2014/main" val="3388378880"/>
                    </a:ext>
                  </a:extLst>
                </a:gridCol>
                <a:gridCol w="2614603">
                  <a:extLst>
                    <a:ext uri="{9D8B030D-6E8A-4147-A177-3AD203B41FA5}">
                      <a16:colId xmlns:a16="http://schemas.microsoft.com/office/drawing/2014/main" val="3247686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Memristor-Based ALU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CMOS-Based ALU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089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Power Consumption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Very low (non-volatile)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 (leakage and switching losses)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246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Area Efficiency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Highly compact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more space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141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Faster (in-memory computing)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Slower (separate memory and logic)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5426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Retention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Retains data without power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Loses data when power is off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1110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Scalability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Easily scalable (2-terminal devices)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Limited by transistor scaling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661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Design Complexity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Simpler logic implementation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Complex with more components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757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Energy Efficiency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Highly energy-efficient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Less efficient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87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ALU Suitability</a:t>
                      </a:r>
                      <a:endParaRPr lang="en-IN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Proven for efficient arithmetic and logic functions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Traditional but less optimized</a:t>
                      </a:r>
                      <a:endParaRPr lang="en-IN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927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4446-9ADC-FC64-E373-C3ACE684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Graphical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A3B9F-7E14-D233-C222-2FBDA31942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IN" sz="1200" dirty="0"/>
              <a:t>(</a:t>
            </a:r>
            <a:r>
              <a:rPr lang="en-IN" sz="1200" b="1" dirty="0"/>
              <a:t>Power Consumption</a:t>
            </a:r>
            <a:r>
              <a:rPr lang="en-IN" sz="1200" dirty="0"/>
              <a:t>: 50-120 </a:t>
            </a:r>
            <a:r>
              <a:rPr lang="en-IN" sz="1200" dirty="0" err="1"/>
              <a:t>mW</a:t>
            </a:r>
            <a:r>
              <a:rPr lang="en-IN" sz="1200" dirty="0"/>
              <a:t>, </a:t>
            </a:r>
            <a:r>
              <a:rPr lang="en-IN" sz="1200" b="1" dirty="0"/>
              <a:t>Memory storage</a:t>
            </a:r>
            <a:r>
              <a:rPr lang="en-IN" sz="1200" dirty="0"/>
              <a:t>: 0.5-2 MB</a:t>
            </a:r>
          </a:p>
          <a:p>
            <a:pPr algn="ctr"/>
            <a:r>
              <a:rPr lang="en-IN" sz="1200" b="1" dirty="0"/>
              <a:t>Speed</a:t>
            </a:r>
            <a:r>
              <a:rPr lang="en-IN" sz="1200" dirty="0"/>
              <a:t>: 200–800 MHz)</a:t>
            </a:r>
          </a:p>
          <a:p>
            <a:pPr algn="ctr"/>
            <a:endParaRPr lang="en-IN" sz="1200" dirty="0"/>
          </a:p>
          <a:p>
            <a:pPr algn="ctr"/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7C8B4C-A436-DF3A-5010-AF5F94ABCA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IN" sz="1200" dirty="0"/>
              <a:t>(</a:t>
            </a:r>
            <a:r>
              <a:rPr lang="en-IN" sz="1200" b="1" dirty="0"/>
              <a:t>Power Consumption</a:t>
            </a:r>
            <a:r>
              <a:rPr lang="en-IN" sz="1200" dirty="0"/>
              <a:t>: 24-36 </a:t>
            </a:r>
            <a:r>
              <a:rPr lang="en-IN" sz="1200" dirty="0" err="1"/>
              <a:t>mW</a:t>
            </a:r>
            <a:r>
              <a:rPr lang="en-IN" sz="1200" dirty="0"/>
              <a:t>, </a:t>
            </a:r>
            <a:r>
              <a:rPr lang="en-IN" sz="1200" b="1" dirty="0"/>
              <a:t>Memory storage</a:t>
            </a:r>
            <a:r>
              <a:rPr lang="en-IN" sz="1200" dirty="0"/>
              <a:t>: 0.5-8 MB</a:t>
            </a:r>
          </a:p>
          <a:p>
            <a:pPr algn="ctr"/>
            <a:r>
              <a:rPr lang="en-IN" sz="1200" b="1" dirty="0"/>
              <a:t>Speed</a:t>
            </a:r>
            <a:r>
              <a:rPr lang="en-IN" sz="1200" dirty="0"/>
              <a:t>: 90-150 MHz)</a:t>
            </a:r>
          </a:p>
          <a:p>
            <a:pPr algn="ctr"/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938FD-2AB7-D285-8212-B9DF5581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47D08-6519-09BE-1F18-25EE524E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Implementation of a Memristor Based 4-Bit ALU</a:t>
            </a:r>
          </a:p>
          <a:p>
            <a:endParaRPr lang="en-US" noProof="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8193F01-EEF6-1A44-2945-3C4D8A74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Group- 13</a:t>
            </a:r>
            <a:endParaRPr lang="en-US" noProof="0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E658675-DEAC-457F-DBC8-B28EC7FAFC74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2"/>
          <a:srcRect t="4268"/>
          <a:stretch>
            <a:fillRect/>
          </a:stretch>
        </p:blipFill>
        <p:spPr>
          <a:xfrm>
            <a:off x="6391656" y="2929612"/>
            <a:ext cx="4980431" cy="2952255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A0E655F-C28C-2E08-C86F-DA7C90E7D6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6092" y="2929612"/>
            <a:ext cx="4948298" cy="2952255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003FEF-2852-4175-815C-6E91395EF754}"/>
              </a:ext>
            </a:extLst>
          </p:cNvPr>
          <p:cNvSpPr txBox="1"/>
          <p:nvPr/>
        </p:nvSpPr>
        <p:spPr>
          <a:xfrm>
            <a:off x="950911" y="1984352"/>
            <a:ext cx="467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0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CMOS Based ALU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89E976-4A7A-B97A-412F-17B48D7651D9}"/>
              </a:ext>
            </a:extLst>
          </p:cNvPr>
          <p:cNvSpPr txBox="1"/>
          <p:nvPr/>
        </p:nvSpPr>
        <p:spPr>
          <a:xfrm>
            <a:off x="6701027" y="1984352"/>
            <a:ext cx="467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IN" sz="2000" u="sng" dirty="0">
                <a:latin typeface="+mj-lt"/>
              </a:rPr>
              <a:t>Memristor Based ALU</a:t>
            </a:r>
          </a:p>
        </p:txBody>
      </p:sp>
    </p:spTree>
    <p:extLst>
      <p:ext uri="{BB962C8B-B14F-4D97-AF65-F5344CB8AC3E}">
        <p14:creationId xmlns:p14="http://schemas.microsoft.com/office/powerpoint/2010/main" val="168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-94406"/>
            <a:ext cx="9912096" cy="1014984"/>
          </a:xfrm>
        </p:spPr>
        <p:txBody>
          <a:bodyPr/>
          <a:lstStyle/>
          <a:p>
            <a:r>
              <a:rPr lang="en-US" sz="4800" dirty="0">
                <a:latin typeface="Century Gothic" panose="020B0502020202020204" pitchFamily="34" charset="0"/>
              </a:rPr>
              <a:t>Implementation</a:t>
            </a:r>
            <a:r>
              <a:rPr lang="en-US" sz="4000" dirty="0">
                <a:latin typeface="Century Gothic" panose="020B0502020202020204" pitchFamily="34" charset="0"/>
              </a:rPr>
              <a:t>  &amp; Simulation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480" y="6325489"/>
            <a:ext cx="1463040" cy="457096"/>
          </a:xfrm>
        </p:spPr>
        <p:txBody>
          <a:bodyPr/>
          <a:lstStyle/>
          <a:p>
            <a:r>
              <a:rPr lang="en-US" dirty="0"/>
              <a:t>Implementation of a Memristor Based 4-Bit ALU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9145" y="6400904"/>
            <a:ext cx="640080" cy="457096"/>
          </a:xfrm>
        </p:spPr>
        <p:txBody>
          <a:bodyPr/>
          <a:lstStyle/>
          <a:p>
            <a:r>
              <a:rPr lang="en-US" dirty="0"/>
              <a:t>GRP-13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1B0714-38D7-CA2C-F92C-D04F48D6AE26}"/>
              </a:ext>
            </a:extLst>
          </p:cNvPr>
          <p:cNvSpPr txBox="1"/>
          <p:nvPr/>
        </p:nvSpPr>
        <p:spPr>
          <a:xfrm>
            <a:off x="305454" y="3553905"/>
            <a:ext cx="426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tructure of memristor and its symbol | Download Scientific Diagram">
            <a:extLst>
              <a:ext uri="{FF2B5EF4-FFF2-40B4-BE49-F238E27FC236}">
                <a16:creationId xmlns:a16="http://schemas.microsoft.com/office/drawing/2014/main" id="{8A82CB58-B5F7-BAE9-E9B4-B25E3A90E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1" y="674593"/>
            <a:ext cx="5664200" cy="2633327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28344F-C54B-5CD3-DB80-7A2B98441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4332106"/>
            <a:ext cx="11000232" cy="163892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12" name="Image 7">
            <a:extLst>
              <a:ext uri="{FF2B5EF4-FFF2-40B4-BE49-F238E27FC236}">
                <a16:creationId xmlns:a16="http://schemas.microsoft.com/office/drawing/2014/main" id="{2B968A83-6B18-CCC7-6C95-231D0381646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"/>
          <a:stretch>
            <a:fillRect/>
          </a:stretch>
        </p:blipFill>
        <p:spPr>
          <a:xfrm>
            <a:off x="92397" y="3307920"/>
            <a:ext cx="5679294" cy="294780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D646D-2A18-FBC4-3426-11096B0E1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692" y="674593"/>
            <a:ext cx="6308422" cy="5581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{7AF863EB-9F8D-43CA-B90E-0E4F79936944}tf11429527_win32</Template>
  <TotalTime>1228</TotalTime>
  <Words>1377</Words>
  <Application>Microsoft Office PowerPoint</Application>
  <PresentationFormat>Widescreen</PresentationFormat>
  <Paragraphs>286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Algerian</vt:lpstr>
      <vt:lpstr>Arial</vt:lpstr>
      <vt:lpstr>Arial Black</vt:lpstr>
      <vt:lpstr>Arial Rounded MT Bold</vt:lpstr>
      <vt:lpstr>Bernard MT Condensed</vt:lpstr>
      <vt:lpstr>Calibri</vt:lpstr>
      <vt:lpstr>Cambria</vt:lpstr>
      <vt:lpstr>Century Gothic</vt:lpstr>
      <vt:lpstr>Edwardian Script ITC</vt:lpstr>
      <vt:lpstr>Karla</vt:lpstr>
      <vt:lpstr>Times New Roman</vt:lpstr>
      <vt:lpstr>Univers Condensed Light</vt:lpstr>
      <vt:lpstr>Office Theme</vt:lpstr>
      <vt:lpstr>Implementation of a Memristor Based 4-Bit ALU</vt:lpstr>
      <vt:lpstr>Content</vt:lpstr>
      <vt:lpstr>Introduction </vt:lpstr>
      <vt:lpstr>Working Principle of Memristor </vt:lpstr>
      <vt:lpstr>Literature Survey</vt:lpstr>
      <vt:lpstr>Comparative  Study &amp; Innovation</vt:lpstr>
      <vt:lpstr>  </vt:lpstr>
      <vt:lpstr>Graphical Comparison</vt:lpstr>
      <vt:lpstr>Implementation  &amp; Simulation</vt:lpstr>
      <vt:lpstr>Memristor Ratio Logic[4]</vt:lpstr>
      <vt:lpstr>Magic Logic[5] (Initialize the output memristor to logic 0 state for positive Gates(AND , OR) &amp;  logic 1 for negative Gates(NAND, NOR, NOT)</vt:lpstr>
      <vt:lpstr> </vt:lpstr>
      <vt:lpstr>Real Time Operation</vt:lpstr>
      <vt:lpstr>Future Work[6]</vt:lpstr>
      <vt:lpstr>Areas of Application[7]</vt:lpstr>
      <vt:lpstr>Conclusion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Ambika Acharya</dc:creator>
  <cp:lastModifiedBy>Ambika Acharya</cp:lastModifiedBy>
  <cp:revision>6</cp:revision>
  <dcterms:created xsi:type="dcterms:W3CDTF">2024-12-15T06:54:16Z</dcterms:created>
  <dcterms:modified xsi:type="dcterms:W3CDTF">2025-06-18T04:10:58Z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